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Amatic SC"/>
      <p:regular r:id="rId29"/>
      <p:bold r:id="rId30"/>
    </p:embeddedFont>
    <p:embeddedFont>
      <p:font typeface="Montserrat"/>
      <p:regular r:id="rId31"/>
      <p:bold r:id="rId32"/>
      <p:italic r:id="rId33"/>
      <p:boldItalic r:id="rId34"/>
    </p:embeddedFont>
    <p:embeddedFont>
      <p:font typeface="Source Code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maticS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regular.fntdata"/><Relationship Id="rId30" Type="http://schemas.openxmlformats.org/officeDocument/2006/relationships/font" Target="fonts/AmaticSC-bold.fntdata"/><Relationship Id="rId11" Type="http://schemas.openxmlformats.org/officeDocument/2006/relationships/slide" Target="slides/slide6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bold.fntdata"/><Relationship Id="rId13" Type="http://schemas.openxmlformats.org/officeDocument/2006/relationships/slide" Target="slides/slide8.xml"/><Relationship Id="rId35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37" Type="http://schemas.openxmlformats.org/officeDocument/2006/relationships/font" Target="fonts/SourceCodePro-italic.fntdata"/><Relationship Id="rId14" Type="http://schemas.openxmlformats.org/officeDocument/2006/relationships/slide" Target="slides/slide9.xml"/><Relationship Id="rId36" Type="http://schemas.openxmlformats.org/officeDocument/2006/relationships/font" Target="fonts/SourceCode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SourceCodePr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011ec28e3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011ec28e3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011ec28e3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011ec28e3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8011ec28e3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8011ec28e3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011ec28e3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011ec28e3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011ec2b5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011ec2b5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011ec2b5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011ec2b5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8011ec2b5f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8011ec2b5f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011ec2b5f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011ec2b5f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8011ec2b5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8011ec2b5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011ec28e3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8011ec28e3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8011ec28e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8011ec28e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011ec28e3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8011ec28e3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8011ec28e3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8011ec28e3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8011ec28e3_0_4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8011ec28e3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011ec2b5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011ec2b5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011ec28e3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8011ec28e3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8011ec28e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8011ec28e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011ec28e3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011ec28e3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011ec28e3_0_3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011ec28e3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011ec28e3_0_3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011ec28e3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011ec2b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011ec2b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011ec28e3_0_3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011ec28e3_0_3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gradFill>
          <a:gsLst>
            <a:gs pos="0">
              <a:srgbClr val="40FFD7"/>
            </a:gs>
            <a:gs pos="100000">
              <a:srgbClr val="07B69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995025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en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WELCOME BACK! </a:t>
            </a:r>
            <a:endParaRPr sz="5525"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062" y="-69825"/>
            <a:ext cx="6799875" cy="340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1642875" y="6241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Counseling cove</a:t>
            </a:r>
            <a:endParaRPr sz="9350"/>
          </a:p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334125" y="2571750"/>
            <a:ext cx="6939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/>
              <a:t>Ms. H</a:t>
            </a:r>
            <a:endParaRPr sz="3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1882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Acpa cafe</a:t>
            </a:r>
            <a:endParaRPr sz="9350"/>
          </a:p>
        </p:txBody>
      </p:sp>
      <p:sp>
        <p:nvSpPr>
          <p:cNvPr id="117" name="Google Shape;117;p23"/>
          <p:cNvSpPr txBox="1"/>
          <p:nvPr>
            <p:ph idx="1" type="body"/>
          </p:nvPr>
        </p:nvSpPr>
        <p:spPr>
          <a:xfrm>
            <a:off x="311700" y="1473325"/>
            <a:ext cx="6939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COST: 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$2.50 breakfast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$3.80 lunch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</a:pPr>
            <a:r>
              <a:t/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Reduced pricing: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Free breakfast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Free lunch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Payment Options: 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Char char="●"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Prepay will be available when school starts </a:t>
            </a:r>
            <a:endParaRPr b="1" sz="2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6195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Montserrat"/>
              <a:buChar char="●"/>
            </a:pPr>
            <a:r>
              <a:rPr b="1" lang="en" sz="2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Daily cash payment </a:t>
            </a:r>
            <a:endParaRPr sz="3400">
              <a:solidFill>
                <a:schemeClr val="accent1"/>
              </a:solidFill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1584" y="750650"/>
            <a:ext cx="4470716" cy="334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80"/>
              <a:t>WHO YOU GONNA CALL/EMAIL? </a:t>
            </a:r>
            <a:endParaRPr sz="5180"/>
          </a:p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207100" y="1227475"/>
            <a:ext cx="41577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55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ATTENDANCE: 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Emily Collins or Vivian Morrison at 614-986-9974</a:t>
            </a:r>
            <a:endParaRPr sz="20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attendance@artcollegeprep.org</a:t>
            </a:r>
            <a:endParaRPr/>
          </a:p>
        </p:txBody>
      </p:sp>
      <p:sp>
        <p:nvSpPr>
          <p:cNvPr id="125" name="Google Shape;125;p24"/>
          <p:cNvSpPr txBox="1"/>
          <p:nvPr/>
        </p:nvSpPr>
        <p:spPr>
          <a:xfrm>
            <a:off x="4655300" y="1755175"/>
            <a:ext cx="4416900" cy="28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58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Transportation + Carpool</a:t>
            </a:r>
            <a:endParaRPr b="1" sz="2558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</a:rPr>
              <a:t>Sarah Silver - contact for questions silver@artcollegeprep.org</a:t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rgbClr val="595959"/>
                </a:solidFill>
              </a:rPr>
              <a:t> </a:t>
            </a:r>
            <a:endParaRPr sz="160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80"/>
              <a:t>DEVICE POLICY </a:t>
            </a:r>
            <a:endParaRPr sz="5180"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207075" y="659663"/>
            <a:ext cx="8220000" cy="18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b="1" i="1" sz="2053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b="1" i="1" sz="2429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2429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ACPA Middle School has a strict </a:t>
            </a:r>
            <a:endParaRPr b="1" i="1" sz="2429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2429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NO PHONE and BLUETOOTH DEVICE policy.</a:t>
            </a:r>
            <a:endParaRPr b="1" i="1" sz="2429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rPr b="1" i="1" lang="en" sz="2129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From 8:55 am to 4:05 pm, their phone needs in their backpack or their locker . If they use their phone without permission, it will be confiscated and given to the principal. If it happens twice, the phone will be released only to a parent or guardian. </a:t>
            </a:r>
            <a:endParaRPr b="1" i="1" sz="2129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523"/>
              <a:buNone/>
            </a:pPr>
            <a:r>
              <a:t/>
            </a:r>
            <a:endParaRPr b="1" sz="165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523"/>
              <a:buNone/>
            </a:pPr>
            <a:r>
              <a:t/>
            </a:r>
            <a:endParaRPr sz="1555"/>
          </a:p>
        </p:txBody>
      </p:sp>
      <p:sp>
        <p:nvSpPr>
          <p:cNvPr id="132" name="Google Shape;132;p25"/>
          <p:cNvSpPr txBox="1"/>
          <p:nvPr/>
        </p:nvSpPr>
        <p:spPr>
          <a:xfrm>
            <a:off x="4655300" y="1755175"/>
            <a:ext cx="441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595959"/>
              </a:solidFill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42107">
            <a:off x="6816908" y="549766"/>
            <a:ext cx="1652534" cy="2050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b="0" lang="en" sz="6550">
                <a:solidFill>
                  <a:srgbClr val="000000"/>
                </a:solidFill>
              </a:rPr>
              <a:t>Academic Impact of Devices</a:t>
            </a:r>
            <a:endParaRPr b="0" sz="655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311700" y="14572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Studies find that it can take students up to 20 minutes (⅓ of MS class) to refocus on what they were learning once distracted.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The existing studies provide evidence that allowing phones in the classroom negatively impacts test scores and long-term learning retention.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Research in psychology on multitasking generally finds negative effects on learning and task completion. 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Social Emotional Impact of Devices	</a:t>
            </a:r>
            <a:endParaRPr sz="6000"/>
          </a:p>
        </p:txBody>
      </p:sp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Surgeon General Advisory: Social Media can carry “a profound risk of harm to the mental health and well-being of children and adolescents”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Social media can affect adolescents’ self-view and interpersonal relationships through social comparison and negative interactions, including cyberbullying; moreover, social media content often involves normalization and even promotion of self-harm and suicidality among youth. (Abi-Jaoude et al., 2020)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20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“Smartphone and social media use in the increase in mental distress, self-injurious behaviour and suicidality among youth; there is a dose–response relationship” (Abi-Jaoude et al., 2020)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5450" y="142875"/>
            <a:ext cx="5753100" cy="48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>
            <p:ph type="title"/>
          </p:nvPr>
        </p:nvSpPr>
        <p:spPr>
          <a:xfrm>
            <a:off x="311700" y="1010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580"/>
              <a:t>THINGS TO REMEMBER: </a:t>
            </a:r>
            <a:endParaRPr sz="6580"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311700" y="984575"/>
            <a:ext cx="8520600" cy="37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Early Dismissal Procedures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arenR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If you need to pick up your student early, you must do so </a:t>
            </a:r>
            <a:r>
              <a:rPr b="1" i="1"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person</a:t>
            </a: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in the Middle School Office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Make sure to bring an ID</a:t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arenR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 pick up between 3:30-4:05pm (unless approved by Ms. Blackwell in advance). 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After School Program + Events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arenR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Students must be picked up by 5:15pm. 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AutoNum type="alphaLcParenR"/>
            </a:pPr>
            <a:r>
              <a:rPr lang="en" sz="16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Caregivers will be charged $5 for every 5 minutes after 5:30</a:t>
            </a:r>
            <a:endParaRPr sz="16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AutoNum type="arabicParenR"/>
            </a:pPr>
            <a:r>
              <a:rPr lang="en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Caregivers must attend events with students (Open Houses, plays, performances)</a:t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 txBox="1"/>
          <p:nvPr>
            <p:ph idx="1" type="body"/>
          </p:nvPr>
        </p:nvSpPr>
        <p:spPr>
          <a:xfrm>
            <a:off x="311700" y="1929550"/>
            <a:ext cx="8520600" cy="263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Char char="●"/>
            </a:pP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Login Information in your Folders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Char char="●"/>
            </a:pP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Different for Students &amp; Caregivers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Char char="●"/>
            </a:pP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View assignments and mastery levels in each of their classes.</a:t>
            </a:r>
            <a:endParaRPr b="1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7465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Montserrat"/>
              <a:buChar char="●"/>
            </a:pPr>
            <a:r>
              <a:rPr b="1" lang="en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Keeps track of submitted assignments and mastery level or completion.</a:t>
            </a:r>
            <a:endParaRPr b="1" sz="2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300">
              <a:solidFill>
                <a:schemeClr val="accent1"/>
              </a:solidFill>
            </a:endParaRPr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7616" y="292854"/>
            <a:ext cx="5508775" cy="13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1"/>
          <p:cNvSpPr txBox="1"/>
          <p:nvPr>
            <p:ph idx="1" type="body"/>
          </p:nvPr>
        </p:nvSpPr>
        <p:spPr>
          <a:xfrm>
            <a:off x="311700" y="1929550"/>
            <a:ext cx="8520600" cy="301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"/>
              <a:buChar char="●"/>
            </a:pPr>
            <a:r>
              <a:rPr b="1" lang="en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Schoology follows your student → you will always have access to any course your child is enrolled in throughout their time at ACPA.</a:t>
            </a:r>
            <a:endParaRPr b="1"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"/>
              <a:buChar char="●"/>
            </a:pPr>
            <a:r>
              <a:rPr b="1" lang="en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Caregiver Logins will be sent by Home Base Teacher</a:t>
            </a:r>
            <a:endParaRPr b="1"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"/>
              <a:buChar char="●"/>
            </a:pPr>
            <a:r>
              <a:rPr b="1" lang="en" sz="20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Access your Student’s learning materials, assignments and a calendar of past and upcoming events and assignments </a:t>
            </a:r>
            <a:endParaRPr b="1"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Montserrat"/>
              <a:buChar char="○"/>
            </a:pPr>
            <a:r>
              <a:rPr b="1" lang="en" sz="16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You cannot interact in a course and you cannot view other student’s information or course participation. </a:t>
            </a:r>
            <a:endParaRPr sz="1600">
              <a:solidFill>
                <a:srgbClr val="FFA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A4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"/>
              <a:buAutoNum type="arabicParenR"/>
            </a:pPr>
            <a:r>
              <a:t/>
            </a:r>
            <a:endParaRPr b="1" sz="2000">
              <a:solidFill>
                <a:srgbClr val="59595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chemeClr val="accent1"/>
              </a:solidFill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600" y="117525"/>
            <a:ext cx="3985650" cy="181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280"/>
              <a:t>ORIENTATION AGENDA</a:t>
            </a:r>
            <a:endParaRPr sz="528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505650"/>
            <a:ext cx="8520600" cy="413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Theme for 2024-2025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Introductions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Values and Habits w/ Ms. Blackwell 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Mastery Learning with Dr. Jones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PBL with Ms. Blackburn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The Widget w/ Mrs. Boldware, Mrs. Brown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Counseling Cove with Ms. H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Lunch, Who to Call, </a:t>
            </a:r>
            <a:r>
              <a:rPr lang="en" sz="2200">
                <a:latin typeface="Arial"/>
                <a:ea typeface="Arial"/>
                <a:cs typeface="Arial"/>
                <a:sym typeface="Arial"/>
              </a:rPr>
              <a:t>Device Policy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Bell Schedule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AutoNum type="arabicPeriod"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More Stuff!! 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7080"/>
              <a:t>FOUNDATIONS</a:t>
            </a:r>
            <a:endParaRPr sz="7080"/>
          </a:p>
        </p:txBody>
      </p:sp>
      <p:sp>
        <p:nvSpPr>
          <p:cNvPr id="174" name="Google Shape;174;p32"/>
          <p:cNvSpPr txBox="1"/>
          <p:nvPr>
            <p:ph idx="1" type="body"/>
          </p:nvPr>
        </p:nvSpPr>
        <p:spPr>
          <a:xfrm>
            <a:off x="1061450" y="1420450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WAV</a:t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Performing Arts</a:t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Physical Education / Music </a:t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Visual Art / Social Emotional Learning</a:t>
            </a:r>
            <a:endParaRPr b="1" sz="23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/>
          <p:nvPr>
            <p:ph type="title"/>
          </p:nvPr>
        </p:nvSpPr>
        <p:spPr>
          <a:xfrm>
            <a:off x="3519850" y="1526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0"/>
              <a:t>wav</a:t>
            </a:r>
            <a:endParaRPr sz="9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first day! Where do I go? </a:t>
            </a:r>
            <a:endParaRPr/>
          </a:p>
        </p:txBody>
      </p:sp>
      <p:sp>
        <p:nvSpPr>
          <p:cNvPr id="185" name="Google Shape;185;p3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AutoNum type="arabicParenR"/>
            </a:pPr>
            <a:r>
              <a:rPr lang="en"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Head to the MS ELA</a:t>
            </a: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AutoNum type="arabicParenR"/>
            </a:pPr>
            <a:r>
              <a:rPr lang="en"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Grab Breakfast after 8:30 in the cafeteria to eat in the MS ELA</a:t>
            </a: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AutoNum type="arabicParenR"/>
            </a:pPr>
            <a:r>
              <a:rPr lang="en"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 other words…</a:t>
            </a:r>
            <a:r>
              <a:rPr b="1" lang="en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Middle School Students </a:t>
            </a:r>
            <a:r>
              <a:rPr lang="en"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stay in the</a:t>
            </a:r>
            <a:r>
              <a:rPr b="1" lang="en" sz="2200">
                <a:solidFill>
                  <a:srgbClr val="595959"/>
                </a:solidFill>
                <a:latin typeface="Montserrat"/>
                <a:ea typeface="Montserrat"/>
                <a:cs typeface="Montserrat"/>
                <a:sym typeface="Montserrat"/>
              </a:rPr>
              <a:t> Middle School</a:t>
            </a:r>
            <a:r>
              <a:rPr lang="en"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50"/>
              <a:t>Student</a:t>
            </a:r>
            <a:r>
              <a:rPr lang="en" sz="6550"/>
              <a:t> Folders</a:t>
            </a:r>
            <a:endParaRPr sz="6550"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4318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Contains: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Bell Schedule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PowerSchool Access (Caregiver + Student)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Parents Guide to Schoology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Lunch Information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AutoNum type="arabicPeriod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Academic + Arts Events Calendar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-198750" y="0"/>
            <a:ext cx="9541500" cy="138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8344"/>
              <a:t>INTRODUCTIONS!! </a:t>
            </a:r>
            <a:endParaRPr b="1" sz="8344"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275" y="1458750"/>
            <a:ext cx="5258450" cy="332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18969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9380"/>
              <a:t>ACPA VALUES</a:t>
            </a:r>
            <a:endParaRPr sz="9380"/>
          </a:p>
        </p:txBody>
      </p:sp>
      <p:pic>
        <p:nvPicPr>
          <p:cNvPr id="81" name="Google Shape;81;p17"/>
          <p:cNvPicPr preferRelativeResize="0"/>
          <p:nvPr/>
        </p:nvPicPr>
        <p:blipFill rotWithShape="1">
          <a:blip r:embed="rId3">
            <a:alphaModFix/>
          </a:blip>
          <a:srcRect b="0" l="0" r="0" t="-1533"/>
          <a:stretch/>
        </p:blipFill>
        <p:spPr>
          <a:xfrm rot="-5400000">
            <a:off x="4835183" y="968163"/>
            <a:ext cx="4401755" cy="3301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18969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9380"/>
              <a:t>ACPA HABITS</a:t>
            </a:r>
            <a:endParaRPr sz="9380"/>
          </a:p>
        </p:txBody>
      </p:sp>
      <p:pic>
        <p:nvPicPr>
          <p:cNvPr id="87" name="Google Shape;87;p18"/>
          <p:cNvPicPr preferRelativeResize="0"/>
          <p:nvPr/>
        </p:nvPicPr>
        <p:blipFill rotWithShape="1">
          <a:blip r:embed="rId3">
            <a:alphaModFix/>
          </a:blip>
          <a:srcRect b="0" l="21272" r="0" t="0"/>
          <a:stretch/>
        </p:blipFill>
        <p:spPr>
          <a:xfrm rot="-5400000">
            <a:off x="4867736" y="562889"/>
            <a:ext cx="4223550" cy="3705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435825" y="3389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MASTERY</a:t>
            </a:r>
            <a:endParaRPr sz="93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SCALE </a:t>
            </a:r>
            <a:endParaRPr sz="93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GRADING</a:t>
            </a:r>
            <a:endParaRPr sz="9350"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8850" y="338963"/>
            <a:ext cx="4748601" cy="4465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10728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PROJECT BASED</a:t>
            </a:r>
            <a:endParaRPr sz="935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 LEARNING</a:t>
            </a:r>
            <a:endParaRPr sz="9350"/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025" y="565388"/>
            <a:ext cx="3905625" cy="4012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2386525" y="693875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350"/>
              <a:t>THE WIDGET </a:t>
            </a:r>
            <a:endParaRPr sz="9350"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1102350" y="2502000"/>
            <a:ext cx="69393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/>
              <a:t>Mrs. Brown and Mrs. Boldware</a:t>
            </a:r>
            <a:endParaRPr sz="3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