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Lato Hairline"/>
      <p:regular r:id="rId29"/>
      <p:bold r:id="rId30"/>
      <p:italic r:id="rId31"/>
      <p:boldItalic r:id="rId32"/>
    </p:embeddedFont>
    <p:embeddedFont>
      <p:font typeface="Lato Light"/>
      <p:regular r:id="rId33"/>
      <p:bold r:id="rId34"/>
      <p:italic r:id="rId35"/>
      <p:boldItalic r:id="rId36"/>
    </p:embeddedFont>
    <p:embeddedFont>
      <p:font typeface="Varela Round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Hairlin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Hairline-italic.fntdata"/><Relationship Id="rId30" Type="http://schemas.openxmlformats.org/officeDocument/2006/relationships/font" Target="fonts/LatoHairline-bold.fntdata"/><Relationship Id="rId11" Type="http://schemas.openxmlformats.org/officeDocument/2006/relationships/slide" Target="slides/slide7.xml"/><Relationship Id="rId33" Type="http://schemas.openxmlformats.org/officeDocument/2006/relationships/font" Target="fonts/LatoLight-regular.fntdata"/><Relationship Id="rId10" Type="http://schemas.openxmlformats.org/officeDocument/2006/relationships/slide" Target="slides/slide6.xml"/><Relationship Id="rId32" Type="http://schemas.openxmlformats.org/officeDocument/2006/relationships/font" Target="fonts/LatoHairline-boldItalic.fntdata"/><Relationship Id="rId13" Type="http://schemas.openxmlformats.org/officeDocument/2006/relationships/slide" Target="slides/slide9.xml"/><Relationship Id="rId35" Type="http://schemas.openxmlformats.org/officeDocument/2006/relationships/font" Target="fonts/LatoLight-italic.fntdata"/><Relationship Id="rId12" Type="http://schemas.openxmlformats.org/officeDocument/2006/relationships/slide" Target="slides/slide8.xml"/><Relationship Id="rId34" Type="http://schemas.openxmlformats.org/officeDocument/2006/relationships/font" Target="fonts/LatoLight-bold.fntdata"/><Relationship Id="rId15" Type="http://schemas.openxmlformats.org/officeDocument/2006/relationships/slide" Target="slides/slide11.xml"/><Relationship Id="rId37" Type="http://schemas.openxmlformats.org/officeDocument/2006/relationships/font" Target="fonts/VarelaRound-regular.fntdata"/><Relationship Id="rId14" Type="http://schemas.openxmlformats.org/officeDocument/2006/relationships/slide" Target="slides/slide10.xml"/><Relationship Id="rId36" Type="http://schemas.openxmlformats.org/officeDocument/2006/relationships/font" Target="fonts/LatoLight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d01aaf308_1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d01aaf308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d01aaf308_1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d01aaf308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8:50 arrival allows students time to get settled into class and be ready when 8:55 bell rings.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d01aaf308_1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d01aaf308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TRAFFIC MAP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7ac20c79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7ac20c79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d01aaf308_1_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d01aaf308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prices still the same?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d01aaf308_1_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3d01aaf308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PICTURES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4434a2472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74434a247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UPDATE!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2bddc7e68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f2bddc7e6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44d40d1ba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44d40d1b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4434a247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4434a24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460d8177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460d817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3512893c1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3512893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0" name="Google Shape;10;p2"/>
          <p:cNvPicPr preferRelativeResize="0"/>
          <p:nvPr/>
        </p:nvPicPr>
        <p:blipFill rotWithShape="1">
          <a:blip r:embed="rId3">
            <a:alphaModFix/>
          </a:blip>
          <a:srcRect b="0" l="55211" r="0" t="0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3.png" id="51" name="Google Shape;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999999"/>
                </a:solidFill>
              </a:defRPr>
            </a:lvl1pPr>
            <a:lvl2pPr lvl="1" rtl="0" algn="ctr">
              <a:buNone/>
              <a:defRPr>
                <a:solidFill>
                  <a:srgbClr val="999999"/>
                </a:solidFill>
              </a:defRPr>
            </a:lvl2pPr>
            <a:lvl3pPr lvl="2" rtl="0" algn="ctr">
              <a:buNone/>
              <a:defRPr>
                <a:solidFill>
                  <a:srgbClr val="999999"/>
                </a:solidFill>
              </a:defRPr>
            </a:lvl3pPr>
            <a:lvl4pPr lvl="3" rtl="0" algn="ctr">
              <a:buNone/>
              <a:defRPr>
                <a:solidFill>
                  <a:srgbClr val="999999"/>
                </a:solidFill>
              </a:defRPr>
            </a:lvl4pPr>
            <a:lvl5pPr lvl="4" rtl="0" algn="ctr">
              <a:buNone/>
              <a:defRPr>
                <a:solidFill>
                  <a:srgbClr val="999999"/>
                </a:solidFill>
              </a:defRPr>
            </a:lvl5pPr>
            <a:lvl6pPr lvl="5" rtl="0" algn="ctr">
              <a:buNone/>
              <a:defRPr>
                <a:solidFill>
                  <a:srgbClr val="999999"/>
                </a:solidFill>
              </a:defRPr>
            </a:lvl6pPr>
            <a:lvl7pPr lvl="6" rtl="0" algn="ctr">
              <a:buNone/>
              <a:defRPr>
                <a:solidFill>
                  <a:srgbClr val="999999"/>
                </a:solidFill>
              </a:defRPr>
            </a:lvl7pPr>
            <a:lvl8pPr lvl="7" rtl="0" algn="ctr">
              <a:buNone/>
              <a:defRPr>
                <a:solidFill>
                  <a:srgbClr val="999999"/>
                </a:solidFill>
              </a:defRPr>
            </a:lvl8pPr>
            <a:lvl9pPr lvl="8" rtl="0" algn="ctr">
              <a:buNone/>
              <a:defRPr>
                <a:solidFill>
                  <a:srgbClr val="999999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aint_transparent1.png" id="55" name="Google Shape;55;p12"/>
          <p:cNvPicPr preferRelativeResize="0"/>
          <p:nvPr/>
        </p:nvPicPr>
        <p:blipFill rotWithShape="1">
          <a:blip r:embed="rId3">
            <a:alphaModFix/>
          </a:blip>
          <a:srcRect b="0" l="27161" r="0" t="0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3" name="Google Shape;13;p3"/>
          <p:cNvPicPr preferRelativeResize="0"/>
          <p:nvPr/>
        </p:nvPicPr>
        <p:blipFill rotWithShape="1">
          <a:blip r:embed="rId3">
            <a:alphaModFix/>
          </a:blip>
          <a:srcRect b="0" l="0" r="49954" t="0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 txBox="1"/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685800" y="3983054"/>
            <a:ext cx="39147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8" name="Google Shape;1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i="1" sz="2400">
                <a:solidFill>
                  <a:srgbClr val="FFFFFF"/>
                </a:solidFill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 sz="2400">
                <a:solidFill>
                  <a:srgbClr val="FFFFFF"/>
                </a:solidFill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 sz="2400">
                <a:solidFill>
                  <a:srgbClr val="FFFFFF"/>
                </a:solidFill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i="1" sz="2400">
                <a:solidFill>
                  <a:srgbClr val="FFFFFF"/>
                </a:solidFill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i="1" sz="2400">
                <a:solidFill>
                  <a:srgbClr val="FFFFFF"/>
                </a:solidFill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i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27" name="Google Shape;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33" name="Google Shape;3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40" name="Google Shape;4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44" name="Google Shape;4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48" name="Google Shape;4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CCCC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●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attendance@artcollegeprep.org" TargetMode="External"/><Relationship Id="rId4" Type="http://schemas.openxmlformats.org/officeDocument/2006/relationships/hyperlink" Target="mailto:attendance@artcollegeprep.or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gatto@artcollegeprep.org" TargetMode="External"/><Relationship Id="rId4" Type="http://schemas.openxmlformats.org/officeDocument/2006/relationships/hyperlink" Target="mailto:gatto@artcollegeprep.org" TargetMode="External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pate@artcollegeprep.org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hyperlink" Target="mailto:pate@artcollegeprep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pate@artcollegeprep.org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ctrTitle"/>
          </p:nvPr>
        </p:nvSpPr>
        <p:spPr>
          <a:xfrm>
            <a:off x="1916625" y="2501375"/>
            <a:ext cx="7114200" cy="178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ACPA High School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Student &amp; Family 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Orientation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2024-2025 </a:t>
            </a:r>
            <a:r>
              <a:rPr lang="en"/>
              <a:t> 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4537100" y="292375"/>
            <a:ext cx="4331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457200" y="1348975"/>
            <a:ext cx="6470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Parent Communication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Weekly ACPA newsletter</a:t>
            </a:r>
            <a:endParaRPr>
              <a:solidFill>
                <a:srgbClr val="3D85C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Social media</a:t>
            </a:r>
            <a:endParaRPr>
              <a:solidFill>
                <a:srgbClr val="3D85C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Email for emergent events</a:t>
            </a:r>
            <a:endParaRPr>
              <a:solidFill>
                <a:srgbClr val="3D85C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One Call Now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Attendance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A86E8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School starts at </a:t>
            </a: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8:55</a:t>
            </a:r>
            <a:r>
              <a:rPr lang="en">
                <a:solidFill>
                  <a:srgbClr val="3D85C6"/>
                </a:solidFill>
              </a:rPr>
              <a:t>.  Students should arrive by </a:t>
            </a: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8:45.</a:t>
            </a:r>
            <a:endParaRPr>
              <a:solidFill>
                <a:srgbClr val="3D85C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Call the school to report absences (leave a </a:t>
            </a:r>
            <a:r>
              <a:rPr lang="en">
                <a:solidFill>
                  <a:srgbClr val="3D85C6"/>
                </a:solidFill>
              </a:rPr>
              <a:t>voicemail) o</a:t>
            </a:r>
            <a:r>
              <a:rPr lang="en">
                <a:solidFill>
                  <a:srgbClr val="3D85C6"/>
                </a:solidFill>
              </a:rPr>
              <a:t>r email </a:t>
            </a:r>
            <a:r>
              <a:rPr lang="en" u="sng">
                <a:solidFill>
                  <a:schemeClr val="hlink"/>
                </a:solidFill>
                <a:hlinkClick r:id="rId3"/>
              </a:rPr>
              <a:t>attendance</a:t>
            </a:r>
            <a:r>
              <a:rPr lang="en" u="sng">
                <a:solidFill>
                  <a:schemeClr val="hlink"/>
                </a:solidFill>
                <a:hlinkClick r:id="rId4"/>
              </a:rPr>
              <a:t>@artcollegeprep.org</a:t>
            </a:r>
            <a:endParaRPr>
              <a:solidFill>
                <a:srgbClr val="3D85C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Char char="★"/>
            </a:pPr>
            <a:r>
              <a:rPr lang="en">
                <a:solidFill>
                  <a:srgbClr val="3D85C6"/>
                </a:solidFill>
              </a:rPr>
              <a:t>Notify school by 10:00AM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457200" y="1269150"/>
            <a:ext cx="4206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4A86E8"/>
              </a:buClr>
              <a:buSzPts val="1700"/>
              <a:buChar char="★"/>
            </a:pPr>
            <a:r>
              <a:rPr lang="en" sz="1700">
                <a:solidFill>
                  <a:srgbClr val="3D85C6"/>
                </a:solidFill>
              </a:rPr>
              <a:t>Traffic flow </a:t>
            </a:r>
            <a:endParaRPr sz="1700">
              <a:solidFill>
                <a:srgbClr val="3D85C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00"/>
              <a:buChar char="★"/>
            </a:pPr>
            <a:r>
              <a:rPr lang="en" sz="1700">
                <a:solidFill>
                  <a:srgbClr val="3D85C6"/>
                </a:solidFill>
              </a:rPr>
              <a:t>First week</a:t>
            </a:r>
            <a:endParaRPr sz="1700">
              <a:solidFill>
                <a:srgbClr val="3D85C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★"/>
            </a:pPr>
            <a:r>
              <a:rPr lang="en" sz="1700">
                <a:solidFill>
                  <a:srgbClr val="3D85C6"/>
                </a:solidFill>
              </a:rPr>
              <a:t>Consider picking up student a few </a:t>
            </a:r>
            <a:r>
              <a:rPr lang="en" sz="1700">
                <a:solidFill>
                  <a:srgbClr val="3D85C6"/>
                </a:solidFill>
              </a:rPr>
              <a:t>minutes</a:t>
            </a:r>
            <a:r>
              <a:rPr lang="en" sz="1700">
                <a:solidFill>
                  <a:srgbClr val="3D85C6"/>
                </a:solidFill>
              </a:rPr>
              <a:t> after 4:05</a:t>
            </a:r>
            <a:endParaRPr sz="1700">
              <a:solidFill>
                <a:srgbClr val="3D85C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★"/>
            </a:pPr>
            <a:r>
              <a:rPr lang="en" sz="1700">
                <a:solidFill>
                  <a:srgbClr val="3D85C6"/>
                </a:solidFill>
              </a:rPr>
              <a:t>Any busing issues should be communicated directly to the home </a:t>
            </a:r>
            <a:r>
              <a:rPr lang="en" sz="1700">
                <a:solidFill>
                  <a:srgbClr val="3D85C6"/>
                </a:solidFill>
              </a:rPr>
              <a:t>district</a:t>
            </a:r>
            <a:r>
              <a:rPr lang="en" sz="1700">
                <a:solidFill>
                  <a:srgbClr val="3D85C6"/>
                </a:solidFill>
              </a:rPr>
              <a:t> (late bus, missing bus, etc.) as well as ACPA</a:t>
            </a:r>
            <a:endParaRPr sz="1700">
              <a:solidFill>
                <a:srgbClr val="3D85C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★"/>
            </a:pPr>
            <a:r>
              <a:rPr lang="en" sz="1700">
                <a:solidFill>
                  <a:srgbClr val="3D85C6"/>
                </a:solidFill>
              </a:rPr>
              <a:t>Carpool?  Check the QR code for the Facebook group!</a:t>
            </a:r>
            <a:endParaRPr sz="1700">
              <a:solidFill>
                <a:srgbClr val="3D85C6"/>
              </a:solidFill>
            </a:endParaRPr>
          </a:p>
        </p:txBody>
      </p:sp>
      <p:sp>
        <p:nvSpPr>
          <p:cNvPr id="142" name="Google Shape;142;p24"/>
          <p:cNvSpPr txBox="1"/>
          <p:nvPr>
            <p:ph idx="4294967295" type="title"/>
          </p:nvPr>
        </p:nvSpPr>
        <p:spPr>
          <a:xfrm>
            <a:off x="457200" y="333850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Lato"/>
                <a:ea typeface="Lato"/>
                <a:cs typeface="Lato"/>
                <a:sym typeface="Lato"/>
              </a:rPr>
              <a:t>Transportation </a:t>
            </a:r>
            <a:endParaRPr b="1" sz="4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275" y="982950"/>
            <a:ext cx="4118815" cy="317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457200" y="5213434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5"/>
          <p:cNvSpPr txBox="1"/>
          <p:nvPr/>
        </p:nvSpPr>
        <p:spPr>
          <a:xfrm>
            <a:off x="0" y="1991200"/>
            <a:ext cx="4727700" cy="3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Lato Light"/>
              <a:buChar char="★"/>
            </a:pP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Students must be signed out by parent/guardian to leave campus</a:t>
            </a:r>
            <a:endParaRPr sz="1800">
              <a:solidFill>
                <a:srgbClr val="3D85C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Lato Light"/>
              <a:buChar char="○"/>
            </a:pP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Parent/guardian show ID and enter the school to sign out the student</a:t>
            </a:r>
            <a:endParaRPr sz="1800">
              <a:solidFill>
                <a:srgbClr val="3D85C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Lato Light"/>
              <a:buChar char="★"/>
            </a:pP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No student is to leave campus between 3:30 and 4:05.</a:t>
            </a:r>
            <a:endParaRPr sz="1800">
              <a:solidFill>
                <a:srgbClr val="3D85C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Lato Light"/>
              <a:buChar char="○"/>
            </a:pP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If you have an issue or concern please </a:t>
            </a: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reach</a:t>
            </a:r>
            <a:r>
              <a:rPr lang="en" sz="1800">
                <a:solidFill>
                  <a:srgbClr val="3D85C6"/>
                </a:solidFill>
                <a:latin typeface="Lato Light"/>
                <a:ea typeface="Lato Light"/>
                <a:cs typeface="Lato Light"/>
                <a:sym typeface="Lato Light"/>
              </a:rPr>
              <a:t> out to Ms. Mcmillin and Mr. Wagner </a:t>
            </a:r>
            <a:endParaRPr sz="1800">
              <a:solidFill>
                <a:srgbClr val="3D85C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D85C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0" y="1012275"/>
            <a:ext cx="59736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Leaving the Building</a:t>
            </a:r>
            <a:endParaRPr b="1" sz="4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Lato"/>
              <a:buNone/>
            </a:pP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Paid</a:t>
            </a:r>
            <a:endParaRPr b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3D85C6"/>
                </a:solidFill>
              </a:rPr>
              <a:t>$2.50 breakfast</a:t>
            </a:r>
            <a:endParaRPr>
              <a:solidFill>
                <a:srgbClr val="3D85C6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3D85C6"/>
                </a:solidFill>
              </a:rPr>
              <a:t>$3.80 lunch</a:t>
            </a:r>
            <a:endParaRPr>
              <a:solidFill>
                <a:srgbClr val="3D85C6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</a:pP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Reduced pricing:</a:t>
            </a:r>
            <a:endParaRPr b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3D85C6"/>
                </a:solidFill>
              </a:rPr>
              <a:t>Free breakfast</a:t>
            </a:r>
            <a:endParaRPr>
              <a:solidFill>
                <a:srgbClr val="3D85C6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3D85C6"/>
                </a:solidFill>
              </a:rPr>
              <a:t>Free lunch</a:t>
            </a:r>
            <a:endParaRPr>
              <a:solidFill>
                <a:srgbClr val="3D85C6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158" name="Google Shape;158;p26"/>
          <p:cNvSpPr txBox="1"/>
          <p:nvPr>
            <p:ph idx="4294967295"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Breakfast/Lunch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5515" y="2244400"/>
            <a:ext cx="3486960" cy="26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457200" y="709525"/>
            <a:ext cx="6470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Technology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557500" y="3225650"/>
            <a:ext cx="23919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PowerSchool</a:t>
            </a:r>
            <a:endParaRPr b="1" sz="1400" u="sng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 &amp; Parent Gradebook Access</a:t>
            </a:r>
            <a:endParaRPr sz="1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Videos available on the ACPA website</a:t>
            </a:r>
            <a:endParaRPr sz="1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938" y="1833275"/>
            <a:ext cx="1793025" cy="11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3088775" y="3225650"/>
            <a:ext cx="19491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Schoology</a:t>
            </a:r>
            <a:endParaRPr b="1" u="sng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Access to class materials, assignments, upcoming deadlines &amp; groups/clubs</a:t>
            </a:r>
            <a:endParaRPr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775" y="1694550"/>
            <a:ext cx="1531100" cy="15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725" y="188675"/>
            <a:ext cx="2703848" cy="270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>
            <p:ph idx="4294967295" type="title"/>
          </p:nvPr>
        </p:nvSpPr>
        <p:spPr>
          <a:xfrm>
            <a:off x="78200" y="324875"/>
            <a:ext cx="5173500" cy="57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Upcoming Events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8"/>
          <p:cNvSpPr txBox="1"/>
          <p:nvPr>
            <p:ph idx="4294967295" type="body"/>
          </p:nvPr>
        </p:nvSpPr>
        <p:spPr>
          <a:xfrm>
            <a:off x="283850" y="1085150"/>
            <a:ext cx="32421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51" y="809825"/>
            <a:ext cx="4422176" cy="418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564" y="3047173"/>
            <a:ext cx="1946176" cy="194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9"/>
          <p:cNvSpPr txBox="1"/>
          <p:nvPr>
            <p:ph idx="4294967295" type="body"/>
          </p:nvPr>
        </p:nvSpPr>
        <p:spPr>
          <a:xfrm>
            <a:off x="283850" y="1085150"/>
            <a:ext cx="3242100" cy="26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52" y="86825"/>
            <a:ext cx="3839201" cy="49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Who’s Available?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Lato"/>
                <a:ea typeface="Lato"/>
                <a:cs typeface="Lato"/>
                <a:sym typeface="Lato"/>
              </a:rPr>
              <a:t>ELA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-Social Workers</a:t>
            </a:r>
            <a:br>
              <a:rPr lang="en" sz="1500"/>
            </a:br>
            <a:r>
              <a:rPr lang="en" sz="1500"/>
              <a:t>-Lockers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-School nurse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-Counseling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Lato"/>
                <a:ea typeface="Lato"/>
                <a:cs typeface="Lato"/>
                <a:sym typeface="Lato"/>
              </a:rPr>
              <a:t>Collab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-Intervention Services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0"/>
          <p:cNvSpPr txBox="1"/>
          <p:nvPr>
            <p:ph idx="2" type="body"/>
          </p:nvPr>
        </p:nvSpPr>
        <p:spPr>
          <a:xfrm>
            <a:off x="3293406" y="2113975"/>
            <a:ext cx="26751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Front Office Area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-Registration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-Transportation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type="title"/>
          </p:nvPr>
        </p:nvSpPr>
        <p:spPr>
          <a:xfrm>
            <a:off x="489775" y="370300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489750" y="1377300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1. </a:t>
            </a:r>
            <a:r>
              <a:rPr lang="en" sz="1500"/>
              <a:t>Head to the </a:t>
            </a:r>
            <a:r>
              <a:rPr b="1" lang="en" sz="1500">
                <a:latin typeface="Lato"/>
                <a:ea typeface="Lato"/>
                <a:cs typeface="Lato"/>
                <a:sym typeface="Lato"/>
              </a:rPr>
              <a:t>High School ELA </a:t>
            </a:r>
            <a:r>
              <a:rPr lang="en" sz="1500"/>
              <a:t>to pick up your </a:t>
            </a:r>
            <a:r>
              <a:rPr lang="en" sz="1500"/>
              <a:t>schedule.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2. Navigate your schedule.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3. Ask questions!</a:t>
            </a:r>
            <a:endParaRPr sz="1500"/>
          </a:p>
        </p:txBody>
      </p:sp>
      <p:sp>
        <p:nvSpPr>
          <p:cNvPr id="201" name="Google Shape;201;p31"/>
          <p:cNvSpPr txBox="1"/>
          <p:nvPr>
            <p:ph idx="3" type="body"/>
          </p:nvPr>
        </p:nvSpPr>
        <p:spPr>
          <a:xfrm>
            <a:off x="3296572" y="1377300"/>
            <a:ext cx="1831500" cy="26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Once you have navigated the schedule and have your questions answered, head on home to get hyped and ready for school next </a:t>
            </a:r>
            <a:r>
              <a:rPr b="1" lang="en" sz="1500">
                <a:latin typeface="Lato"/>
                <a:ea typeface="Lato"/>
                <a:cs typeface="Lato"/>
                <a:sym typeface="Lato"/>
              </a:rPr>
              <a:t>Tuesday, August 20th!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We are excited to see you next week!</a:t>
            </a:r>
            <a:endParaRPr sz="1500"/>
          </a:p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457200" y="547675"/>
            <a:ext cx="5511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Tonight’s Agenda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57200" y="1405075"/>
            <a:ext cx="5511300" cy="3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ACPA Administration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 your teachers (by department)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Handbook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 Communication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Attendance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8.     Transportation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9.      Lunch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10.     Technology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Schoology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PowerSchool</a:t>
            </a: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11.    Upcoming events (Chalk Fest, Audition Night)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idx="4294967295" type="ctrTitle"/>
          </p:nvPr>
        </p:nvSpPr>
        <p:spPr>
          <a:xfrm>
            <a:off x="2140050" y="872875"/>
            <a:ext cx="4863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Thanks!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08" name="Google Shape;208;p32"/>
          <p:cNvSpPr txBox="1"/>
          <p:nvPr>
            <p:ph idx="4294967295" type="subTitle"/>
          </p:nvPr>
        </p:nvSpPr>
        <p:spPr>
          <a:xfrm>
            <a:off x="2140050" y="2072430"/>
            <a:ext cx="4863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See us after for any</a:t>
            </a:r>
            <a:r>
              <a:rPr lang="en" sz="3600">
                <a:solidFill>
                  <a:srgbClr val="FFFFFF"/>
                </a:solidFill>
              </a:rPr>
              <a:t> questions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09" name="Google Shape;209;p32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2689075" y="2999475"/>
            <a:ext cx="4177200" cy="152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Superintendent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Tony Gatto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</a:t>
            </a:r>
            <a:r>
              <a:rPr b="1" lang="en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atto@artcollegeprep.org</a:t>
            </a: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5538" y="266150"/>
            <a:ext cx="2384276" cy="278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4259125" y="4161463"/>
            <a:ext cx="3950700" cy="26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Aaron Wagner</a:t>
            </a:r>
            <a:endParaRPr b="1" i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wagner</a:t>
            </a:r>
            <a:r>
              <a:rPr b="1" i="1" lang="en" sz="24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@artcollegeprep.org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2161975" y="-101300"/>
            <a:ext cx="6408000" cy="91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      Co-</a:t>
            </a:r>
            <a:r>
              <a:rPr b="1" i="1" lang="en">
                <a:latin typeface="Lato"/>
                <a:ea typeface="Lato"/>
                <a:cs typeface="Lato"/>
                <a:sym typeface="Lato"/>
              </a:rPr>
              <a:t>Principals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125" y="768400"/>
            <a:ext cx="2574688" cy="360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075" y="816700"/>
            <a:ext cx="2541944" cy="35583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73750" y="4259000"/>
            <a:ext cx="4200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Catherine McMillin</a:t>
            </a:r>
            <a:endParaRPr b="1" i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mcmillin</a:t>
            </a:r>
            <a:r>
              <a:rPr b="1" i="1" lang="en" sz="24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@artcollegeprep.org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2525525" y="2936200"/>
            <a:ext cx="43839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Attendance and Transportation Coordinator</a:t>
            </a:r>
            <a:endParaRPr b="1" i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Sarah Silver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silver</a:t>
            </a:r>
            <a:r>
              <a:rPr b="1" i="1" lang="en" sz="2400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@artcollegeprep.org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113" y="210975"/>
            <a:ext cx="2220725" cy="272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1734900" y="2136300"/>
            <a:ext cx="56742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latin typeface="Lato"/>
                <a:ea typeface="Lato"/>
                <a:cs typeface="Lato"/>
                <a:sym typeface="Lato"/>
              </a:rPr>
              <a:t>High School Staff</a:t>
            </a:r>
            <a:endParaRPr b="1" sz="5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ctrTitle"/>
          </p:nvPr>
        </p:nvSpPr>
        <p:spPr>
          <a:xfrm>
            <a:off x="174975" y="147875"/>
            <a:ext cx="6972000" cy="76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Our Values &amp; Habits</a:t>
            </a: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104" name="Google Shape;104;p19"/>
          <p:cNvSpPr txBox="1"/>
          <p:nvPr>
            <p:ph idx="4294967295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25" y="1247125"/>
            <a:ext cx="2356201" cy="35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225" y="1344962"/>
            <a:ext cx="2356201" cy="353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247875" y="441875"/>
            <a:ext cx="6709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The Student Handbook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611575" y="1368900"/>
            <a:ext cx="50271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Policies based on our ACPA Values and Habits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The Handbook is on the ACPA Website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Students will go over this in the first few weeks of school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There will be a form for families to sign once students have reviewed the handbook at the beginning of the year.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247875" y="441875"/>
            <a:ext cx="6709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Cell Phone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 Policy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21"/>
          <p:cNvSpPr txBox="1"/>
          <p:nvPr/>
        </p:nvSpPr>
        <p:spPr>
          <a:xfrm>
            <a:off x="611575" y="1238400"/>
            <a:ext cx="50271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Phones are to be put away during class time.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Phones can be used before and after school and during lunch.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Parents can call into the school to relay transportation information to your student.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611575" y="3805975"/>
            <a:ext cx="7272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Lato Light"/>
              <a:buChar char="★"/>
            </a:pPr>
            <a:r>
              <a:rPr lang="en" sz="2400">
                <a:solidFill>
                  <a:schemeClr val="accent5"/>
                </a:solidFill>
                <a:latin typeface="Lato Light"/>
                <a:ea typeface="Lato Light"/>
                <a:cs typeface="Lato Light"/>
                <a:sym typeface="Lato Light"/>
              </a:rPr>
              <a:t>Studies find that it can take students up to 20 minutes (almost 1/2 of class time) to refocus on what they were learning once distracted.</a:t>
            </a:r>
            <a:endParaRPr sz="2400">
              <a:solidFill>
                <a:schemeClr val="accent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glamour template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E7EAEC"/>
      </a:lt2>
      <a:accent1>
        <a:srgbClr val="6ED87E"/>
      </a:accent1>
      <a:accent2>
        <a:srgbClr val="18C7B2"/>
      </a:accent2>
      <a:accent3>
        <a:srgbClr val="33ADEB"/>
      </a:accent3>
      <a:accent4>
        <a:srgbClr val="DF77D2"/>
      </a:accent4>
      <a:accent5>
        <a:srgbClr val="A143B3"/>
      </a:accent5>
      <a:accent6>
        <a:srgbClr val="FFB300"/>
      </a:accent6>
      <a:hlink>
        <a:srgbClr val="4A86E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